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4" r:id="rId7"/>
    <p:sldId id="266" r:id="rId8"/>
    <p:sldId id="267" r:id="rId9"/>
    <p:sldId id="268" r:id="rId10"/>
    <p:sldId id="271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40F3-90D2-8EE5-F2B0-CCBAA001E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6AD4B-0627-11C2-605C-AD681B104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791D9-91E9-023B-03B5-688705E84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C6010-A024-FD6D-AF4C-C01ACE70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57828-668D-E828-C87D-B8857BA1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081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EE84-32BD-9605-283B-B2229842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3308C-5592-9D86-F4A1-5CAF89C29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2FF2-1948-45EC-952A-7CEC4E89A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E3EBF-CB07-3957-43F3-C2C88990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9EBE-0388-7538-566D-7358A314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26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77716-763F-8FFD-09A4-F31745E66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28D5A-FF16-E372-CC44-80025B0C6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8C5DD-5C39-20AF-16FE-E78698EC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60BEE-EF1F-1B48-6E00-A9FEADF05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9E996-7B65-4FE4-EAB5-4477A392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50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BCDD-B879-E110-82AE-E8AA1BF5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21EB0-513B-FFD8-8085-30463F2C1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7DC3D-162E-C70D-B3F1-7D8C15453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E602-9FA8-5750-B426-27821CC9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570E9-46EA-D9E6-7082-2AA51B08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88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6B07-A8C4-29F5-B265-63ED5104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7C596-8B10-6199-3333-333CB88A2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6E1E8-BB41-7CC9-0C44-5A3FC019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42056-B608-B350-3272-1D1AC5D72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008F6-3039-1541-E944-DFA0FEB5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00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F791-E00D-F52C-20A6-11196C57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209F-E201-106E-72D8-B8A33BF91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ABAE1-66B1-049E-652B-E222FF066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D3767-97B6-50D4-BF21-EC87729E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B8340-40FD-EB50-AE38-DF0DAACF9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EC14B-73A1-B08B-EB41-F17FBBA7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573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59E7-342B-EE55-3520-8522A8237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DE990-69A8-20D3-C2BC-3F3D744BD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DC7F6-81F0-FF10-8165-220A6EEFE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A24B82-1F39-CCAC-087E-86619B1B9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8E441-9842-1A52-02EC-66681CEBFF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32DD2-ECD9-BF4A-CA52-3ECF3AEC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FFBDF4-992E-3373-7F06-F2499E0BB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F5ABDE-58F2-80B3-91F1-C381E4E0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82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4F21-CFEB-D1AF-A5B0-32CF0A4C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245C5-52EE-0BFE-4F27-248F61E3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C0F2C-A5F6-5BFB-DF88-8D90740A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04A8B-2E2C-B735-69A6-F86490D2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49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AC6FB-29CF-D657-6966-829ECED7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2D603-189B-4891-C3BC-3E8095BE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1A9A6-E99F-ED04-A376-FD64AAD5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7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E15E-55C4-A17C-5F69-3E74A212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1DE4A-E4A2-8CB7-E1E1-A9FEE18C6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CDE9E-21A8-A852-AFF2-2EC9A4EB3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30C14-BF22-AA7D-E8B9-B641B9AB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8D7D8-6A02-65CB-18A4-0E5A1A25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A44AD-B25E-5547-0FB1-812CB2AF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842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1DB60-01D9-99B0-A2B5-BDA589BD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953725-F100-27FD-C721-AF776389A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1CCA6-3E09-17C4-EFB1-0DE3E8060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067E8-3009-53FB-1F29-660399D9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28DCA-850C-975B-6D17-A7FA1A30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A74AF-12B1-24EE-0BD7-428750BC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6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1E3EBA-58C1-BBF4-39D9-0ADA4847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A960B-F387-E35A-7844-FA9581440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0DECA-2122-9817-2D23-9C688278E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9020B-B6E3-4024-BCF4-E1FBAE896B7D}" type="datetimeFigureOut">
              <a:rPr lang="en-IN" smtClean="0"/>
              <a:t>14-05-2023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894E4-7B43-46DB-E2D7-FAD82FCF2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7A5C9-10B9-D18B-71A8-B17A69AC1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50FEA-4F41-470E-823D-1625C57C67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37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credit/secure-credit-cards/" TargetMode="External"/><Relationship Id="rId7" Type="http://schemas.openxmlformats.org/officeDocument/2006/relationships/hyperlink" Target="https://www.nagpurtoday.in/man-duped-of-rs-1-20-lakh-in-credit-card-fraud/1015101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://technofaq.org/posts/2015/06/identity-theft-dont-let-it-happen-to-you-or-your-customer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dreamstime.com/stock-photos-flying-dollar-bills-image17643353" TargetMode="External"/><Relationship Id="rId7" Type="http://schemas.openxmlformats.org/officeDocument/2006/relationships/image" Target="../media/image30.em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hyperlink" Target="https://www.istockphoto.com/photos/dollars-wasted" TargetMode="External"/><Relationship Id="rId4" Type="http://schemas.openxmlformats.org/officeDocument/2006/relationships/image" Target="../media/image28.jpeg"/><Relationship Id="rId9" Type="http://schemas.openxmlformats.org/officeDocument/2006/relationships/hyperlink" Target="https://slidebazaar.com/blog/cost-benefit-analysi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hyperlink" Target="https://skillsdynamix.com/problem-solving/" TargetMode="External"/><Relationship Id="rId3" Type="http://schemas.openxmlformats.org/officeDocument/2006/relationships/hyperlink" Target="http://www.dreamstime.com/stock-photography-businessman-looking-problem-people-work-metaphor-separated-white-image35411422" TargetMode="External"/><Relationship Id="rId7" Type="http://schemas.openxmlformats.org/officeDocument/2006/relationships/hyperlink" Target="https://clipground.com/computer-problem-clipart.html" TargetMode="External"/><Relationship Id="rId12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hyperlink" Target="https://www.michelesammons.com/what-if-there-are-no-problems/" TargetMode="External"/><Relationship Id="rId5" Type="http://schemas.openxmlformats.org/officeDocument/2006/relationships/hyperlink" Target="https://www.vectorstock.com/royalty-free-vector/problem-flat-red-color-icon-vector-6080911" TargetMode="External"/><Relationship Id="rId10" Type="http://schemas.openxmlformats.org/officeDocument/2006/relationships/image" Target="../media/image8.jpeg"/><Relationship Id="rId4" Type="http://schemas.openxmlformats.org/officeDocument/2006/relationships/image" Target="../media/image5.jpg"/><Relationship Id="rId9" Type="http://schemas.openxmlformats.org/officeDocument/2006/relationships/hyperlink" Target="https://www.dreamstime.com/vector-problem-sign-pop-art-comic-speech-bubble-expression-text-competition-bright-dynamic-cartoon-splash-illustration-image19316367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ica.com/blog/5-whys" TargetMode="External"/><Relationship Id="rId5" Type="http://schemas.openxmlformats.org/officeDocument/2006/relationships/image" Target="../media/image12.jpg"/><Relationship Id="rId4" Type="http://schemas.openxmlformats.org/officeDocument/2006/relationships/hyperlink" Target="https://okrstraining.com/2016/12/07/5-whys-many-okr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apaperima.web.app/5w1h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lpfulhomeschooling.com/2018/12/02/five-ws-and-an-h/" TargetMode="Externa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ing91.com/research-process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ayapath.com/blog/talent-development-skills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aspirant.com/3_confusion_matrix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ackify.com/safe-to-run-apm-on-production-servers/" TargetMode="Externa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4C228-8B69-2623-66E5-2A718A150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728" y="627797"/>
            <a:ext cx="3990100" cy="33573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CREDIT CARD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912FE-F924-E933-59D4-1F8296855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460" y="4739999"/>
            <a:ext cx="3458368" cy="18060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/>
              <a:t>Submitted By:</a:t>
            </a:r>
          </a:p>
          <a:p>
            <a:r>
              <a:rPr lang="en-US" sz="2000" dirty="0"/>
              <a:t>Suzanna Michelle Young</a:t>
            </a:r>
          </a:p>
          <a:p>
            <a:r>
              <a:rPr lang="en-US" sz="2000" dirty="0"/>
              <a:t>Deepak R</a:t>
            </a:r>
          </a:p>
          <a:p>
            <a:r>
              <a:rPr lang="en-US" sz="2000" dirty="0"/>
              <a:t>Varsha B S</a:t>
            </a:r>
          </a:p>
        </p:txBody>
      </p:sp>
      <p:pic>
        <p:nvPicPr>
          <p:cNvPr id="8" name="Picture 7" descr="A close-up of a credit card with a lock&#10;&#10;Description automatically generated with medium confidence">
            <a:extLst>
              <a:ext uri="{FF2B5EF4-FFF2-40B4-BE49-F238E27FC236}">
                <a16:creationId xmlns:a16="http://schemas.microsoft.com/office/drawing/2014/main" id="{056B8991-BDFA-8415-AE44-76F5ACB14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1242" b="-1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11" name="Picture 10" descr="A cartoon of a thief handing a credit card to a person&#10;&#10;Description automatically generated with medium confidence">
            <a:extLst>
              <a:ext uri="{FF2B5EF4-FFF2-40B4-BE49-F238E27FC236}">
                <a16:creationId xmlns:a16="http://schemas.microsoft.com/office/drawing/2014/main" id="{E840E611-A77F-9074-BF55-C433BD0E14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888" r="26945" b="1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Picture 4" descr="A cartoon of a person holding a credit card&#10;&#10;Description automatically generated">
            <a:extLst>
              <a:ext uri="{FF2B5EF4-FFF2-40B4-BE49-F238E27FC236}">
                <a16:creationId xmlns:a16="http://schemas.microsoft.com/office/drawing/2014/main" id="{980A2B96-BF12-D3EF-64EF-4CFEAFF6CE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9365" r="22644" b="-3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9510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24E9777-DF7E-45E5-B387-86C306DA6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86639-BA7D-B6D6-CDEB-972648E0D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03853"/>
            <a:ext cx="4739381" cy="659303"/>
          </a:xfrm>
        </p:spPr>
        <p:txBody>
          <a:bodyPr anchor="b">
            <a:normAutofit/>
          </a:bodyPr>
          <a:lstStyle/>
          <a:p>
            <a:r>
              <a:rPr lang="en-IN" sz="3600" b="1" dirty="0">
                <a:latin typeface="+mn-lt"/>
              </a:rPr>
              <a:t>COST BENEFIT ANALYSIS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E935D-54EF-0564-85F3-7D8E8816A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87" y="2620641"/>
            <a:ext cx="3634877" cy="3023702"/>
          </a:xfrm>
        </p:spPr>
        <p:txBody>
          <a:bodyPr anchor="ctr">
            <a:normAutofit/>
          </a:bodyPr>
          <a:lstStyle/>
          <a:p>
            <a:endParaRPr lang="en-IN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110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35D5A6-AB7A-4677-8D44-034515D66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4757" y="703666"/>
            <a:ext cx="7168911" cy="56381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ash, money, money handling, currency&#10;&#10;Description automatically generated">
            <a:extLst>
              <a:ext uri="{FF2B5EF4-FFF2-40B4-BE49-F238E27FC236}">
                <a16:creationId xmlns:a16="http://schemas.microsoft.com/office/drawing/2014/main" id="{ADB6DD43-586C-3F33-2D22-AEC92C6B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41983" y="786916"/>
            <a:ext cx="2121408" cy="1405432"/>
          </a:xfrm>
          <a:prstGeom prst="rect">
            <a:avLst/>
          </a:prstGeom>
        </p:spPr>
      </p:pic>
      <p:pic>
        <p:nvPicPr>
          <p:cNvPr id="7" name="Picture 6" descr="A stack of money with wings&#10;&#10;Description automatically generated with medium confidence">
            <a:extLst>
              <a:ext uri="{FF2B5EF4-FFF2-40B4-BE49-F238E27FC236}">
                <a16:creationId xmlns:a16="http://schemas.microsoft.com/office/drawing/2014/main" id="{B0153D30-D347-6FC1-82FD-64789BBEC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04756" y="703666"/>
            <a:ext cx="1974720" cy="1579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DF44EF-39B2-F14F-A85D-24B13090B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9005" y="2471729"/>
            <a:ext cx="4620414" cy="1069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D81865-72A6-435B-EEF2-7CB705B4B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752" y="3643313"/>
            <a:ext cx="7051973" cy="2463962"/>
          </a:xfrm>
          <a:prstGeom prst="rect">
            <a:avLst/>
          </a:prstGeom>
        </p:spPr>
      </p:pic>
      <p:pic>
        <p:nvPicPr>
          <p:cNvPr id="10" name="Content Placeholder 4" descr="A picture containing clipart, design, illustration, cartoon&#10;&#10;Description automatically generated">
            <a:extLst>
              <a:ext uri="{FF2B5EF4-FFF2-40B4-BE49-F238E27FC236}">
                <a16:creationId xmlns:a16="http://schemas.microsoft.com/office/drawing/2014/main" id="{18917243-8F4D-19BC-D261-1F559B4900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288" y="2552849"/>
            <a:ext cx="4713526" cy="329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0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33FE54A-A994-42FB-94E0-168474F6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D7B477-8513-4219-81DB-3A481B53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erson in a suit holding a sign in front of his face&#10;&#10;Description automatically generated">
            <a:extLst>
              <a:ext uri="{FF2B5EF4-FFF2-40B4-BE49-F238E27FC236}">
                <a16:creationId xmlns:a16="http://schemas.microsoft.com/office/drawing/2014/main" id="{E283E802-DDF2-81A9-E015-C210FCD85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2662"/>
          <a:stretch/>
        </p:blipFill>
        <p:spPr>
          <a:xfrm>
            <a:off x="838200" y="618387"/>
            <a:ext cx="10506456" cy="53060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6BB282-D67A-4262-B395-9B9E593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338062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5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a magnifying glass&#10;&#10;Description automatically generated with medium confidence">
            <a:extLst>
              <a:ext uri="{FF2B5EF4-FFF2-40B4-BE49-F238E27FC236}">
                <a16:creationId xmlns:a16="http://schemas.microsoft.com/office/drawing/2014/main" id="{4E72346E-E21B-D2C0-B5E2-2EA2F89D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5733"/>
          <a:stretch/>
        </p:blipFill>
        <p:spPr>
          <a:xfrm>
            <a:off x="20" y="0"/>
            <a:ext cx="1219198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7E2BDD-CB91-59E9-6534-97628E9B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5" y="-59319"/>
            <a:ext cx="4828680" cy="1525511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+mn-lt"/>
              </a:rPr>
              <a:t>BACKGRAOUND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473BB-592B-5E3A-3962-3694D08A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5" y="1276350"/>
            <a:ext cx="5701441" cy="3396562"/>
          </a:xfrm>
        </p:spPr>
        <p:txBody>
          <a:bodyPr anchor="t">
            <a:normAutofit lnSpcReduction="10000"/>
          </a:bodyPr>
          <a:lstStyle/>
          <a:p>
            <a:pPr algn="just"/>
            <a:r>
              <a:rPr lang="en-IN" sz="2000" dirty="0"/>
              <a:t>Huge revenue loss due to unauthorised transactions during non-peak and odd hours of the day.</a:t>
            </a:r>
          </a:p>
          <a:p>
            <a:pPr algn="just"/>
            <a:r>
              <a:rPr lang="en-IN" sz="2000" dirty="0"/>
              <a:t>Source: Stolen/lost cards, ATM skimming at various POS terminals.</a:t>
            </a:r>
          </a:p>
          <a:p>
            <a:pPr algn="just"/>
            <a:r>
              <a:rPr lang="en-IN" sz="2000" dirty="0"/>
              <a:t>Stopping the fraudsters/fraudulent activity is highly impossible as they actively find alternate ways.</a:t>
            </a:r>
          </a:p>
          <a:p>
            <a:pPr algn="just"/>
            <a:r>
              <a:rPr lang="en-IN" sz="2000" dirty="0"/>
              <a:t>Extra level authentication is complex &amp; tedious job.</a:t>
            </a:r>
          </a:p>
          <a:p>
            <a:pPr algn="just"/>
            <a:r>
              <a:rPr lang="en-IN" sz="2000" dirty="0"/>
              <a:t>Goal is to detect and prevent the fraudulent transactions before the financial crisis.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6B79ECC1-C56E-5E08-9EEB-35476BFAE1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041" b="6459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rtoon of a person sitt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6D0FE9BB-7D32-81A4-8523-176D08F213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217" r="16283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1" name="Picture 10" descr="A picture containing text, graphic design, graphics, poster&#10;&#10;Description automatically generated">
            <a:extLst>
              <a:ext uri="{FF2B5EF4-FFF2-40B4-BE49-F238E27FC236}">
                <a16:creationId xmlns:a16="http://schemas.microsoft.com/office/drawing/2014/main" id="{C070981D-0E61-7A93-3A7D-2CC634BBF81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20546" r="5" b="5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hand holding a piece of puzzle&#10;&#10;Description automatically generated with medium confidence">
            <a:extLst>
              <a:ext uri="{FF2B5EF4-FFF2-40B4-BE49-F238E27FC236}">
                <a16:creationId xmlns:a16="http://schemas.microsoft.com/office/drawing/2014/main" id="{A8A6448A-E7CD-5FFB-EDAA-EB5707E7547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t="15112" r="5" b="5687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artoon of a person looking at a maze&#10;&#10;Description automatically generated">
            <a:extLst>
              <a:ext uri="{FF2B5EF4-FFF2-40B4-BE49-F238E27FC236}">
                <a16:creationId xmlns:a16="http://schemas.microsoft.com/office/drawing/2014/main" id="{0D7A909B-88F4-A666-4022-5208EE7C3C2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17428" r="16989" b="4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288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820E-D83A-7FF2-2D19-40BBE6507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733" y="211828"/>
            <a:ext cx="3723563" cy="1325563"/>
          </a:xfrm>
        </p:spPr>
        <p:txBody>
          <a:bodyPr/>
          <a:lstStyle/>
          <a:p>
            <a:pPr algn="ctr"/>
            <a:r>
              <a:rPr lang="en-IN" b="1" dirty="0">
                <a:latin typeface="+mn-lt"/>
              </a:rPr>
              <a:t>ROUTE CAUSE ANALYSIS</a:t>
            </a:r>
          </a:p>
        </p:txBody>
      </p:sp>
      <p:pic>
        <p:nvPicPr>
          <p:cNvPr id="7" name="Content Placeholder 6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E9CB5743-1E02-C005-4157-401E861F0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0" y="1565315"/>
            <a:ext cx="7888406" cy="5002212"/>
          </a:xfrm>
        </p:spPr>
      </p:pic>
      <p:pic>
        <p:nvPicPr>
          <p:cNvPr id="4" name="Picture 3" descr="A magnifying glass over a red word&#10;&#10;Description automatically generated with medium confidence">
            <a:extLst>
              <a:ext uri="{FF2B5EF4-FFF2-40B4-BE49-F238E27FC236}">
                <a16:creationId xmlns:a16="http://schemas.microsoft.com/office/drawing/2014/main" id="{1B305DA1-913C-1038-AB19-FB8CEB3E1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859" r="14269" b="-4"/>
          <a:stretch/>
        </p:blipFill>
        <p:spPr>
          <a:xfrm>
            <a:off x="8256896" y="1861919"/>
            <a:ext cx="3566614" cy="2468524"/>
          </a:xfrm>
          <a:prstGeom prst="rect">
            <a:avLst/>
          </a:prstGeom>
        </p:spPr>
      </p:pic>
      <p:pic>
        <p:nvPicPr>
          <p:cNvPr id="5" name="Picture 4" descr="A person point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CC1AF8FA-1BBE-4C2D-A7D3-1083FCA758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1496" r="14068" b="2"/>
          <a:stretch/>
        </p:blipFill>
        <p:spPr>
          <a:xfrm>
            <a:off x="8393373" y="4391858"/>
            <a:ext cx="3430138" cy="23111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157F50A-C142-3AA0-D761-0CBDDFC006C0}"/>
              </a:ext>
            </a:extLst>
          </p:cNvPr>
          <p:cNvSpPr txBox="1">
            <a:spLocks/>
          </p:cNvSpPr>
          <p:nvPr/>
        </p:nvSpPr>
        <p:spPr>
          <a:xfrm>
            <a:off x="4825620" y="211829"/>
            <a:ext cx="6997890" cy="158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IN" sz="2400" dirty="0">
                <a:latin typeface="+mn-lt"/>
              </a:rPr>
              <a:t>5 WHYs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+mn-lt"/>
              </a:rPr>
              <a:t>Sensitive credit card details of customers is being accessed.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Private systems are hacked, stolen/lost cards are misused, ATM skimming at POS terminals.</a:t>
            </a:r>
            <a:endParaRPr lang="en-IN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234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D5C3E-13BC-0543-2001-91F9FC4C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84" y="774395"/>
            <a:ext cx="5600415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UNDERSTANDING THE PROBLEM &amp; IMPACT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C634DB-EF1F-5E12-5D5C-D0D695E1DE8B}"/>
              </a:ext>
            </a:extLst>
          </p:cNvPr>
          <p:cNvSpPr txBox="1">
            <a:spLocks/>
          </p:cNvSpPr>
          <p:nvPr/>
        </p:nvSpPr>
        <p:spPr>
          <a:xfrm>
            <a:off x="-156043" y="1903098"/>
            <a:ext cx="6921664" cy="5094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algn="just">
              <a:buFont typeface="+mj-lt"/>
              <a:buAutoNum type="arabicPeriod"/>
            </a:pPr>
            <a:r>
              <a:rPr lang="en-US" sz="1800" dirty="0"/>
              <a:t>Who is involved in the process?</a:t>
            </a:r>
          </a:p>
          <a:p>
            <a:pPr marL="1085850" lvl="1" indent="-285750" algn="just"/>
            <a:r>
              <a:rPr lang="en-US" sz="1400" dirty="0"/>
              <a:t>Fraudsters, skimmers who get unauthorized access  to  a customer’s credit card info.</a:t>
            </a:r>
          </a:p>
          <a:p>
            <a:pPr marL="571500" algn="just">
              <a:buFont typeface="+mj-lt"/>
              <a:buAutoNum type="arabicPeriod"/>
            </a:pPr>
            <a:r>
              <a:rPr lang="en-US" sz="1800" dirty="0"/>
              <a:t>What do they do with it?</a:t>
            </a:r>
          </a:p>
          <a:p>
            <a:pPr lvl="1" algn="just"/>
            <a:r>
              <a:rPr lang="en-US" sz="1400" dirty="0"/>
              <a:t>Commit fraudulent transactions: alter genuine cards, create counterfeit cards, steal credit  cards, fraudulent telemarketing. </a:t>
            </a:r>
          </a:p>
          <a:p>
            <a:pPr marL="571500" algn="just">
              <a:buFont typeface="+mj-lt"/>
              <a:buAutoNum type="arabicPeriod"/>
            </a:pPr>
            <a:r>
              <a:rPr lang="en-US" sz="1800" dirty="0"/>
              <a:t>Where do the transactions happen?</a:t>
            </a:r>
          </a:p>
          <a:p>
            <a:pPr lvl="1" algn="just"/>
            <a:r>
              <a:rPr lang="en-US" sz="1400" dirty="0"/>
              <a:t>Most of them happen online and sometimes offline. </a:t>
            </a:r>
          </a:p>
          <a:p>
            <a:pPr lvl="1" algn="just"/>
            <a:r>
              <a:rPr lang="en-US" sz="1400" dirty="0"/>
              <a:t>Online frauds are hard to detect due to difficulty in amassing evidence, time &amp; resource constraints. </a:t>
            </a:r>
          </a:p>
          <a:p>
            <a:pPr marL="571500" algn="just">
              <a:buFont typeface="+mj-lt"/>
              <a:buAutoNum type="arabicPeriod"/>
            </a:pPr>
            <a:r>
              <a:rPr lang="en-US" sz="1800" dirty="0"/>
              <a:t>When does it happen?</a:t>
            </a:r>
          </a:p>
          <a:p>
            <a:pPr lvl="1" algn="just"/>
            <a:r>
              <a:rPr lang="en-US" sz="1400" dirty="0"/>
              <a:t>Most happen at non-peak and odd hours of the day when user in-active or asleep. </a:t>
            </a:r>
          </a:p>
          <a:p>
            <a:pPr marL="571500" algn="just">
              <a:buFont typeface="+mj-lt"/>
              <a:buAutoNum type="arabicPeriod"/>
            </a:pPr>
            <a:r>
              <a:rPr lang="en-US" sz="1800" dirty="0"/>
              <a:t>How is business affected by this?</a:t>
            </a:r>
          </a:p>
          <a:p>
            <a:pPr lvl="1" algn="just"/>
            <a:r>
              <a:rPr lang="en-US" sz="1400" dirty="0"/>
              <a:t>As bank need to repay customer the total transaction amount in case of fraudulent transaction </a:t>
            </a:r>
          </a:p>
          <a:p>
            <a:pPr lvl="1" algn="just"/>
            <a:r>
              <a:rPr lang="en-US" sz="1400" dirty="0"/>
              <a:t>Banks suffer from substantial financial loss, lose trust &amp; customer’s credibility</a:t>
            </a:r>
            <a:r>
              <a:rPr lang="en-US" sz="1800" dirty="0"/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blackboard, font, handwriting&#10;&#10;Description automatically generated">
            <a:extLst>
              <a:ext uri="{FF2B5EF4-FFF2-40B4-BE49-F238E27FC236}">
                <a16:creationId xmlns:a16="http://schemas.microsoft.com/office/drawing/2014/main" id="{912F9D04-BE8E-389C-EEEF-25AF688D6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589" r="4" b="12044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ic book page with black text&#10;&#10;Description automatically generated with low confidence">
            <a:extLst>
              <a:ext uri="{FF2B5EF4-FFF2-40B4-BE49-F238E27FC236}">
                <a16:creationId xmlns:a16="http://schemas.microsoft.com/office/drawing/2014/main" id="{0327E8AA-F081-0C86-D5D9-5B65AD52AD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73" r="2374" b="2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4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8FE46-1DB1-52B2-C6B5-99651391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218" y="194115"/>
            <a:ext cx="2827307" cy="1325563"/>
          </a:xfrm>
        </p:spPr>
        <p:txBody>
          <a:bodyPr>
            <a:noAutofit/>
          </a:bodyPr>
          <a:lstStyle/>
          <a:p>
            <a:pPr algn="ctr"/>
            <a:r>
              <a:rPr lang="en-IN" b="1" dirty="0">
                <a:latin typeface="+mn-lt"/>
              </a:rPr>
              <a:t>PROCESS </a:t>
            </a:r>
            <a:br>
              <a:rPr lang="en-IN" b="1" dirty="0">
                <a:latin typeface="+mn-lt"/>
              </a:rPr>
            </a:br>
            <a:r>
              <a:rPr lang="en-IN" b="1" dirty="0">
                <a:latin typeface="+mn-lt"/>
              </a:rPr>
              <a:t>FLOW</a:t>
            </a:r>
          </a:p>
        </p:txBody>
      </p:sp>
      <p:pic>
        <p:nvPicPr>
          <p:cNvPr id="39" name="Content Placeholder 38" descr="A picture containing screenshot, diagram, design, illustration&#10;&#10;Description automatically generated">
            <a:extLst>
              <a:ext uri="{FF2B5EF4-FFF2-40B4-BE49-F238E27FC236}">
                <a16:creationId xmlns:a16="http://schemas.microsoft.com/office/drawing/2014/main" id="{42AE3FC0-0C1F-4190-3C2D-6E64903E0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9042" y="122359"/>
            <a:ext cx="3753134" cy="2133189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5C61C1-B246-2B9E-4D12-20D5701C8049}"/>
              </a:ext>
            </a:extLst>
          </p:cNvPr>
          <p:cNvSpPr/>
          <p:nvPr/>
        </p:nvSpPr>
        <p:spPr>
          <a:xfrm>
            <a:off x="10040763" y="5438560"/>
            <a:ext cx="1924335" cy="125559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Validate model with Recall &amp; AUC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326C1C-2222-7FDA-9C58-BFBAAA65E40C}"/>
              </a:ext>
            </a:extLst>
          </p:cNvPr>
          <p:cNvSpPr/>
          <p:nvPr/>
        </p:nvSpPr>
        <p:spPr>
          <a:xfrm>
            <a:off x="2614701" y="5438560"/>
            <a:ext cx="1924335" cy="125559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Validate model with Recall &amp; AUC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2B298E-E4CA-6F91-4387-B9CA5AC50262}"/>
              </a:ext>
            </a:extLst>
          </p:cNvPr>
          <p:cNvSpPr/>
          <p:nvPr/>
        </p:nvSpPr>
        <p:spPr>
          <a:xfrm>
            <a:off x="5077549" y="5438560"/>
            <a:ext cx="1924335" cy="125559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Model Fitting 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on Test/unseen Data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4083B6-F676-5B54-277E-6806918B8BD1}"/>
              </a:ext>
            </a:extLst>
          </p:cNvPr>
          <p:cNvSpPr/>
          <p:nvPr/>
        </p:nvSpPr>
        <p:spPr>
          <a:xfrm>
            <a:off x="7559156" y="5438560"/>
            <a:ext cx="1924335" cy="125559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Compare model performance &amp; chose the best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420959-C1F3-DE4A-0828-1F0A24C6E52B}"/>
              </a:ext>
            </a:extLst>
          </p:cNvPr>
          <p:cNvSpPr/>
          <p:nvPr/>
        </p:nvSpPr>
        <p:spPr>
          <a:xfrm>
            <a:off x="226901" y="5453578"/>
            <a:ext cx="1924335" cy="125559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Cost Benefit analysis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7C25FA-4C96-9A22-4613-0EF0F148747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483491" y="6066357"/>
            <a:ext cx="5572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5BC6A2-529F-5AAC-28B1-01960ABE4D24}"/>
              </a:ext>
            </a:extLst>
          </p:cNvPr>
          <p:cNvCxnSpPr>
            <a:cxnSpLocks/>
          </p:cNvCxnSpPr>
          <p:nvPr/>
        </p:nvCxnSpPr>
        <p:spPr>
          <a:xfrm flipH="1">
            <a:off x="7001885" y="6066357"/>
            <a:ext cx="5572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B8E2DC-236C-6BBD-F752-4E81E8A409D4}"/>
              </a:ext>
            </a:extLst>
          </p:cNvPr>
          <p:cNvCxnSpPr>
            <a:cxnSpLocks/>
          </p:cNvCxnSpPr>
          <p:nvPr/>
        </p:nvCxnSpPr>
        <p:spPr>
          <a:xfrm flipH="1">
            <a:off x="4529657" y="6023702"/>
            <a:ext cx="5572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4CA79C-D8A4-393C-38C9-C2E39443319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151238" y="6066357"/>
            <a:ext cx="4634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31411E0-66FF-DC6F-36F7-89F71B4C00E9}"/>
              </a:ext>
            </a:extLst>
          </p:cNvPr>
          <p:cNvCxnSpPr>
            <a:cxnSpLocks/>
          </p:cNvCxnSpPr>
          <p:nvPr/>
        </p:nvCxnSpPr>
        <p:spPr>
          <a:xfrm>
            <a:off x="10905133" y="3899679"/>
            <a:ext cx="0" cy="818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picture containing cartoon, clipart, illustration, graphics&#10;&#10;Description automatically generated">
            <a:extLst>
              <a:ext uri="{FF2B5EF4-FFF2-40B4-BE49-F238E27FC236}">
                <a16:creationId xmlns:a16="http://schemas.microsoft.com/office/drawing/2014/main" id="{A36373A2-B252-CF36-35C0-7EE737232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57567" y="122349"/>
            <a:ext cx="4975391" cy="2133199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3AA78EB-F21B-8816-9D0B-1FF56CAD09CD}"/>
              </a:ext>
            </a:extLst>
          </p:cNvPr>
          <p:cNvSpPr/>
          <p:nvPr/>
        </p:nvSpPr>
        <p:spPr>
          <a:xfrm>
            <a:off x="217523" y="3367578"/>
            <a:ext cx="1924335" cy="125559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Data Import 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&amp; 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EDA on Train Data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25208F9-DEC9-0A80-B0E1-BEE94BF99403}"/>
              </a:ext>
            </a:extLst>
          </p:cNvPr>
          <p:cNvSpPr/>
          <p:nvPr/>
        </p:nvSpPr>
        <p:spPr>
          <a:xfrm>
            <a:off x="2605322" y="3367578"/>
            <a:ext cx="1924335" cy="125559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Cleaning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759D340-5A41-8F97-D3FF-39DFDEA99EE5}"/>
              </a:ext>
            </a:extLst>
          </p:cNvPr>
          <p:cNvSpPr/>
          <p:nvPr/>
        </p:nvSpPr>
        <p:spPr>
          <a:xfrm>
            <a:off x="7549778" y="3367578"/>
            <a:ext cx="1924335" cy="12555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Train, Test 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Split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649B2CE-B0EE-2515-2245-156F215E3834}"/>
              </a:ext>
            </a:extLst>
          </p:cNvPr>
          <p:cNvSpPr/>
          <p:nvPr/>
        </p:nvSpPr>
        <p:spPr>
          <a:xfrm>
            <a:off x="10031384" y="3367578"/>
            <a:ext cx="1924335" cy="12555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Build models with various techniques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8C3CD6-E701-D4D7-4FBE-475F6DE3DAC7}"/>
              </a:ext>
            </a:extLst>
          </p:cNvPr>
          <p:cNvCxnSpPr>
            <a:cxnSpLocks/>
          </p:cNvCxnSpPr>
          <p:nvPr/>
        </p:nvCxnSpPr>
        <p:spPr>
          <a:xfrm>
            <a:off x="2141858" y="3887732"/>
            <a:ext cx="4634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5475721-CCC6-6D92-056C-0F6F7B15CDF2}"/>
              </a:ext>
            </a:extLst>
          </p:cNvPr>
          <p:cNvSpPr/>
          <p:nvPr/>
        </p:nvSpPr>
        <p:spPr>
          <a:xfrm>
            <a:off x="5068172" y="3367578"/>
            <a:ext cx="1924335" cy="125559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Selecting Feature with significant impact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07FEDC-2DA8-CCDC-E070-FB4C54513326}"/>
              </a:ext>
            </a:extLst>
          </p:cNvPr>
          <p:cNvCxnSpPr>
            <a:cxnSpLocks/>
          </p:cNvCxnSpPr>
          <p:nvPr/>
        </p:nvCxnSpPr>
        <p:spPr>
          <a:xfrm>
            <a:off x="4529657" y="3913219"/>
            <a:ext cx="538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16205E-5B41-CDA6-AD95-FCAA8625D805}"/>
              </a:ext>
            </a:extLst>
          </p:cNvPr>
          <p:cNvCxnSpPr>
            <a:cxnSpLocks/>
          </p:cNvCxnSpPr>
          <p:nvPr/>
        </p:nvCxnSpPr>
        <p:spPr>
          <a:xfrm>
            <a:off x="6992507" y="3981960"/>
            <a:ext cx="5572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47DB37-2B13-832C-1A54-452BAEAD2F5E}"/>
              </a:ext>
            </a:extLst>
          </p:cNvPr>
          <p:cNvCxnSpPr>
            <a:cxnSpLocks/>
          </p:cNvCxnSpPr>
          <p:nvPr/>
        </p:nvCxnSpPr>
        <p:spPr>
          <a:xfrm>
            <a:off x="9474113" y="3953358"/>
            <a:ext cx="5572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A1E32E7-0626-89D7-E5E8-B24AA5512FCD}"/>
              </a:ext>
            </a:extLst>
          </p:cNvPr>
          <p:cNvCxnSpPr>
            <a:cxnSpLocks/>
          </p:cNvCxnSpPr>
          <p:nvPr/>
        </p:nvCxnSpPr>
        <p:spPr>
          <a:xfrm>
            <a:off x="10895754" y="4623172"/>
            <a:ext cx="0" cy="818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8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38DD6-FDDA-3F5B-8706-A0C067F4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40" y="1307475"/>
            <a:ext cx="4001591" cy="208485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+mn-lt"/>
              </a:rPr>
              <a:t>CHARACTERISTICS OF FRAUDULENT TRANSACTIONS</a:t>
            </a:r>
            <a:endParaRPr lang="en-US" sz="4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Picture 6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C222EAE5-3E8F-3294-B4DA-4A19B5D4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49" y="-17819"/>
            <a:ext cx="3387578" cy="3013957"/>
          </a:xfrm>
          <a:prstGeom prst="rect">
            <a:avLst/>
          </a:prstGeom>
        </p:spPr>
      </p:pic>
      <p:pic>
        <p:nvPicPr>
          <p:cNvPr id="9" name="Picture 8" descr="A picture containing screenshot, colorfulness, rectangle, art&#10;&#10;Description automatically generated">
            <a:extLst>
              <a:ext uri="{FF2B5EF4-FFF2-40B4-BE49-F238E27FC236}">
                <a16:creationId xmlns:a16="http://schemas.microsoft.com/office/drawing/2014/main" id="{7853C837-90F8-88C4-352A-653C17777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22" y="-103545"/>
            <a:ext cx="5554621" cy="4266112"/>
          </a:xfrm>
          <a:prstGeom prst="rect">
            <a:avLst/>
          </a:prstGeom>
        </p:spPr>
      </p:pic>
      <p:pic>
        <p:nvPicPr>
          <p:cNvPr id="5" name="Content Placeholder 4" descr="A picture containing colorfulness, screenshot, art, design&#10;&#10;Description automatically generated">
            <a:extLst>
              <a:ext uri="{FF2B5EF4-FFF2-40B4-BE49-F238E27FC236}">
                <a16:creationId xmlns:a16="http://schemas.microsoft.com/office/drawing/2014/main" id="{C3B0F1CA-75B5-4937-2F77-4C2E3E8EB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37" y="3722153"/>
            <a:ext cx="9610297" cy="3303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9FA433-1AA8-8928-9933-2CA6DF903AF9}"/>
              </a:ext>
            </a:extLst>
          </p:cNvPr>
          <p:cNvSpPr txBox="1"/>
          <p:nvPr/>
        </p:nvSpPr>
        <p:spPr>
          <a:xfrm>
            <a:off x="165067" y="3462691"/>
            <a:ext cx="37063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Gender v/s fraudulent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Day of the week v/s fraudulent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Month v/s fraudulent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192184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44">
            <a:extLst>
              <a:ext uri="{FF2B5EF4-FFF2-40B4-BE49-F238E27FC236}">
                <a16:creationId xmlns:a16="http://schemas.microsoft.com/office/drawing/2014/main" id="{B430338F-E2FD-4573-B0B7-E2EB12CC9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E95FBAD-766F-5C43-5410-4F1C2B32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4" y="4285398"/>
            <a:ext cx="4403339" cy="2571967"/>
          </a:xfrm>
        </p:spPr>
        <p:txBody>
          <a:bodyPr anchor="ctr">
            <a:noAutofit/>
          </a:bodyPr>
          <a:lstStyle/>
          <a:p>
            <a:r>
              <a:rPr lang="en-US" b="1" dirty="0">
                <a:latin typeface="+mn-lt"/>
              </a:rPr>
              <a:t>CHARACTERISTICS OF FRAUDULENT TRANSACTIONS</a:t>
            </a:r>
            <a:endParaRPr lang="en-IN" dirty="0"/>
          </a:p>
        </p:txBody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4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colorfulness, screenshot, design, art&#10;&#10;Description automatically generated">
            <a:extLst>
              <a:ext uri="{FF2B5EF4-FFF2-40B4-BE49-F238E27FC236}">
                <a16:creationId xmlns:a16="http://schemas.microsoft.com/office/drawing/2014/main" id="{4D748BCB-6FA2-86B9-DE8F-D0C3E70D2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2" r="11049" b="-2"/>
          <a:stretch/>
        </p:blipFill>
        <p:spPr>
          <a:xfrm>
            <a:off x="6258232" y="457200"/>
            <a:ext cx="5874816" cy="4412377"/>
          </a:xfrm>
          <a:prstGeom prst="rect">
            <a:avLst/>
          </a:prstGeom>
        </p:spPr>
      </p:pic>
      <p:sp>
        <p:nvSpPr>
          <p:cNvPr id="62" name="Rectangle 50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A65E77F-926B-A832-EE6D-4C32C5B0A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Hours of day v/s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Age v/s fraudulent transactions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A7B5CC-90ED-B477-1CC8-9455EBD30DD0}"/>
              </a:ext>
            </a:extLst>
          </p:cNvPr>
          <p:cNvSpPr txBox="1">
            <a:spLocks/>
          </p:cNvSpPr>
          <p:nvPr/>
        </p:nvSpPr>
        <p:spPr>
          <a:xfrm>
            <a:off x="150260" y="1414005"/>
            <a:ext cx="4001591" cy="20848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latin typeface="+mn-lt"/>
            </a:endParaRPr>
          </a:p>
        </p:txBody>
      </p:sp>
      <p:pic>
        <p:nvPicPr>
          <p:cNvPr id="25" name="Picture 24" descr="A picture containing screenshot, colorfulness, rectangle, design&#10;&#10;Description automatically generated">
            <a:extLst>
              <a:ext uri="{FF2B5EF4-FFF2-40B4-BE49-F238E27FC236}">
                <a16:creationId xmlns:a16="http://schemas.microsoft.com/office/drawing/2014/main" id="{351C4B06-F05B-54FC-468F-F64E0BA5E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790" y="479749"/>
            <a:ext cx="7592027" cy="440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8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5A5F1D7-F0D0-4687-9BD3-CA6A0714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5" name="Rectangle 8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8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6E607-C047-5DAD-53AE-38D68BE6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08" y="370181"/>
            <a:ext cx="5380081" cy="1702238"/>
          </a:xfrm>
        </p:spPr>
        <p:txBody>
          <a:bodyPr anchor="ctr">
            <a:noAutofit/>
          </a:bodyPr>
          <a:lstStyle/>
          <a:p>
            <a:pPr algn="ctr"/>
            <a:r>
              <a:rPr lang="en-IN" b="1" dirty="0">
                <a:latin typeface="+mn-lt"/>
              </a:rPr>
              <a:t>MODEL </a:t>
            </a:r>
            <a:br>
              <a:rPr lang="en-IN" b="1" dirty="0">
                <a:latin typeface="+mn-lt"/>
              </a:rPr>
            </a:br>
            <a:r>
              <a:rPr lang="en-IN" b="1" dirty="0">
                <a:latin typeface="+mn-lt"/>
              </a:rPr>
              <a:t>PERFORMANCE ON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D2411-6180-2249-4827-EB38EC65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97" y="2087741"/>
            <a:ext cx="5726260" cy="440449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IN" sz="2400" dirty="0"/>
              <a:t>Evaluation metrics: Recall, AUC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sz="2400" dirty="0"/>
              <a:t>Why Recall?</a:t>
            </a:r>
          </a:p>
          <a:p>
            <a:pPr lvl="1" algn="just"/>
            <a:r>
              <a:rPr lang="en-IN" sz="1800" dirty="0"/>
              <a:t>Most likely to predict actual Positive cases(Fraud transactions).</a:t>
            </a:r>
          </a:p>
          <a:p>
            <a:pPr lvl="1" algn="just"/>
            <a:r>
              <a:rPr lang="en-IN" sz="1800" dirty="0"/>
              <a:t>Very helpful to reduce financial loss.</a:t>
            </a:r>
          </a:p>
          <a:p>
            <a:pPr lvl="1" algn="just"/>
            <a:r>
              <a:rPr lang="en-IN" sz="1800" b="0" i="0" dirty="0">
                <a:effectLst/>
              </a:rPr>
              <a:t>Recall = TP / (TP + FN)</a:t>
            </a:r>
            <a:endParaRPr lang="en-IN" sz="1800" dirty="0"/>
          </a:p>
          <a:p>
            <a:pPr lvl="1" algn="just"/>
            <a:r>
              <a:rPr lang="en-IN" sz="1800" dirty="0"/>
              <a:t>High Recall refers to low false negative score.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N" sz="2400" dirty="0"/>
              <a:t>Why AUC?</a:t>
            </a:r>
          </a:p>
          <a:p>
            <a:pPr lvl="1" algn="just"/>
            <a:r>
              <a:rPr lang="en-US" sz="1800" dirty="0"/>
              <a:t>Best to </a:t>
            </a:r>
            <a:r>
              <a:rPr lang="en-US" sz="1800" b="0" i="0" dirty="0">
                <a:effectLst/>
              </a:rPr>
              <a:t>measure overall performance of a binary classification problem.</a:t>
            </a:r>
          </a:p>
          <a:p>
            <a:pPr lvl="1" algn="just"/>
            <a:r>
              <a:rPr lang="en-US" sz="1800" dirty="0"/>
              <a:t>Best to select optimal threshold value of a model.</a:t>
            </a:r>
          </a:p>
          <a:p>
            <a:pPr lvl="1" algn="just"/>
            <a:r>
              <a:rPr lang="en-US" sz="1800" b="0" i="0" dirty="0">
                <a:effectLst/>
              </a:rPr>
              <a:t>Plots TPR v/s FPR.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7CE790-188B-5DD7-0276-222B33FCF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39" r="8" b="8"/>
          <a:stretch/>
        </p:blipFill>
        <p:spPr>
          <a:xfrm>
            <a:off x="6508062" y="158443"/>
            <a:ext cx="5293964" cy="310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F5AF7-CC3B-2ADF-5359-D4C9DD0AE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63" b="-1"/>
          <a:stretch/>
        </p:blipFill>
        <p:spPr>
          <a:xfrm>
            <a:off x="6508061" y="3265179"/>
            <a:ext cx="5293963" cy="3091087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8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801A84-2105-41C4-853D-C409DF3B3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7C886EB-41E7-44CD-A131-CF8E6FABC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C41CD4A-1F07-4DBE-BFC1-121B7465D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C0399E4-AA22-46E2-80A1-1E28F9FE6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0E9AE7D-3B3F-45F5-9EE3-37EF10AEB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6DE6542-F6F9-4B7C-BD46-AE778335F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12FBE9A-6573-4F85-8994-2F774CB2E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D45ABA-A91B-7475-C02F-4BA49A91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9900"/>
            <a:ext cx="4522925" cy="2591999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+mn-lt"/>
              </a:rPr>
              <a:t>MODEL </a:t>
            </a:r>
            <a:br>
              <a:rPr lang="en-IN" b="1" dirty="0">
                <a:solidFill>
                  <a:schemeClr val="bg1"/>
                </a:solidFill>
                <a:latin typeface="+mn-lt"/>
              </a:rPr>
            </a:br>
            <a:r>
              <a:rPr lang="en-IN" b="1" dirty="0">
                <a:solidFill>
                  <a:schemeClr val="bg1"/>
                </a:solidFill>
                <a:latin typeface="+mn-lt"/>
              </a:rPr>
              <a:t>PERFORMANCE ON TEST/UNSEEN DATA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2A62F7D-EDBF-4857-65A7-F2DB8C339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202" y="636239"/>
            <a:ext cx="7591342" cy="2261520"/>
          </a:xfrm>
          <a:noFill/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Trade off b/w Random Forest SMOTE &amp; Random Forest ADASYN.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Still choose Random Forest ADASYN why?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Impact from 1% increase in Recall score.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1% of overall transaction = 18,524 (</a:t>
            </a:r>
            <a:r>
              <a:rPr lang="en-US" sz="1600" dirty="0" err="1">
                <a:solidFill>
                  <a:schemeClr val="bg1"/>
                </a:solidFill>
              </a:rPr>
              <a:t>Train+Test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Assumption: Financial impact of 1% fraud in 1% of overall transaction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1% of Fraudulent transactions = 0.01% overall transaction = 185 transactions.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Avg amt for 185 transaction = (avg amount/transaction) * $185 = $98,050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D6A36C23-CB1B-5BFE-42A3-C2D720B3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5" y="3653754"/>
            <a:ext cx="3710571" cy="297876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179F18E-58CC-4A89-979E-34AC693B2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3069202"/>
            <a:ext cx="304800" cy="429768"/>
            <a:chOff x="215328" y="-46937"/>
            <a:chExt cx="304800" cy="277384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D07F5E0-56E3-4C0B-87D3-3C1C03DD1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FEA19CE-000C-4F9C-9DF4-D1E8A03F9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A5452EE-DDDB-4EEF-8570-B0FA6C98B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8CC4D6-CE8A-4006-834E-52FCCF74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055959B-C275-9E2B-5053-7CB5FE97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07" y="3647602"/>
            <a:ext cx="3853646" cy="2978763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F695AEB-A42E-4CE8-81DB-7E702CA9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6800" y="2931742"/>
            <a:ext cx="304800" cy="429768"/>
            <a:chOff x="215328" y="-46937"/>
            <a:chExt cx="304800" cy="277384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D81CDE5-5823-4B9F-BD9B-08DD09A72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A10BC7A-57E3-48A0-BA34-96CB71B37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C97B18E-4365-4E43-A028-D9A7BC3E1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CCC25D0-76CC-47AE-93E2-6DCE87DC3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close-up of a performance meter&#10;&#10;Description automatically generated with medium confidence">
            <a:extLst>
              <a:ext uri="{FF2B5EF4-FFF2-40B4-BE49-F238E27FC236}">
                <a16:creationId xmlns:a16="http://schemas.microsoft.com/office/drawing/2014/main" id="{BC1574AE-1069-8B20-9173-055B3838D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3011" y="3655793"/>
            <a:ext cx="4008463" cy="298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1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538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CREDIT CARD FRAUD DETECTION</vt:lpstr>
      <vt:lpstr>BACKGRAOUND OF PROBLEM</vt:lpstr>
      <vt:lpstr>ROUTE CAUSE ANALYSIS</vt:lpstr>
      <vt:lpstr>UNDERSTANDING THE PROBLEM &amp; IMPACT</vt:lpstr>
      <vt:lpstr>PROCESS  FLOW</vt:lpstr>
      <vt:lpstr>CHARACTERISTICS OF FRAUDULENT TRANSACTIONS</vt:lpstr>
      <vt:lpstr>CHARACTERISTICS OF FRAUDULENT TRANSACTIONS</vt:lpstr>
      <vt:lpstr>MODEL  PERFORMANCE ON TRAINING DATA</vt:lpstr>
      <vt:lpstr>MODEL  PERFORMANCE ON TEST/UNSEEN DATA</vt:lpstr>
      <vt:lpstr>COST BENEFIT ANALYSIS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</dc:title>
  <dc:creator>Deepak Ramesh</dc:creator>
  <cp:lastModifiedBy>Deepak Ramesh</cp:lastModifiedBy>
  <cp:revision>56</cp:revision>
  <dcterms:created xsi:type="dcterms:W3CDTF">2023-05-14T02:57:53Z</dcterms:created>
  <dcterms:modified xsi:type="dcterms:W3CDTF">2023-05-15T08:07:53Z</dcterms:modified>
</cp:coreProperties>
</file>